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81"/>
  </p:normalViewPr>
  <p:slideViewPr>
    <p:cSldViewPr snapToGrid="0">
      <p:cViewPr varScale="1">
        <p:scale>
          <a:sx n="116" d="100"/>
          <a:sy n="116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14813-CFA6-41A8-F008-4176CD94E3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DB8450-3DAE-BEA1-A391-494978553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F9845-EC83-E835-CE44-9F619347F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3AE4D-8193-C5A5-4125-7AA66C7F4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BE5B2-32D7-3501-C775-4841F1557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85459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B7AFA-4B20-FD00-85D7-548332A2A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5842C2-0F85-7459-125B-3024C8B487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8AD42-55D9-8BD3-B04F-FA198DCCA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6EB1C-2E30-B8D0-51AE-ED144A177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985F2-F2DC-B5B1-0987-2DB41FA6A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75227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00440-AB17-8508-2FA2-C8D0A4E173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4BA71-8D0B-A177-BA78-4996BE258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8702E-5A44-A633-75E0-A010B12FF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DC45F-0D27-C37A-B7D8-D0F2146CD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C88EB-023E-3960-3BC2-CF0A4FEC8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04832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5324A-38A1-42B8-93E6-A17C99A34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CC902-6D3B-F8F5-2D79-EE52EFD7E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44750-AD53-413A-F59F-9EA8435E4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B24C6-6211-96E7-C552-7FB586D85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E1EF9-BFD3-AA70-303B-BD291A113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0787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66D9-AF88-22DC-2D12-DD6D6B5E2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A8CD1-231F-D13E-D5EB-C9A2FC980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A9BD-EDBC-9E33-9A85-F2D793F04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DEA94-B8C7-D786-2838-B130DCE2A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88C2F-33C7-709D-0A50-9AAFA5A65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743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2F9E2-8EF1-BCE5-C30A-81F67081A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FE6A1-4D01-B495-3AB0-4D634A58CB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6A3EF-4BEF-1C8B-7FCB-D24BDE150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EE06C-E4F9-BF48-FEED-E7AC6A35A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273086-7AC1-70BB-A886-5F384973A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66815-7F03-BFBC-6FE1-DBAEA9399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07450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B493D-260F-BAC7-35D5-F86A1DDEF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2F072-E917-D8DF-9F46-01D808AE1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1AA455-27F4-0E1E-D920-8C1CF8095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9591AA-EB33-B050-47FF-07F81CBC33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68FA69-C131-22DB-9719-E568548FC8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505C52-9186-9E23-F9ED-E8793DEE4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3DC488-9A27-401E-2F8E-4823F77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179565-1CB0-64FE-F409-689112023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26270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26F23-F510-5323-6E90-E47CA8408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4186AF-E97D-C8BA-8AB5-838D0DECD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1A0682-D78B-3CE3-BC5B-D0F71072B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70209-4D4E-BB3C-6F05-4EDED8A39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47117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2A8A75-65CA-A8F8-0527-EB0F84477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501EE9-F50A-D51E-B779-68406B403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4B878B-BA57-DF6C-D9B4-EA22CD1D9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0949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FD3E1-1F84-8AEC-516C-4F375F242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49491-4BCC-F9BC-241F-C0ADBFEE2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F59D51-A994-32AE-A212-7D853F0457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F0ABFA-FB3B-BB91-A892-930CF3979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A9D45-B581-873A-9264-DF1B65450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C9D280-FC20-0CFD-959E-BED01259B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06792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A11DE-BD7C-9E25-33AD-D8F968651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FA93F1-D9D4-E539-5E29-6CDE9349DC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F4432D-10C5-A234-1B4E-3C8479DF4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6FD4B2-B3F6-1F15-AE64-977C98174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71A2F-C7D5-4BA7-CF9C-4543DDC1B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21B48D-B9CD-4671-A42C-366880152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37739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478961-CBED-6CC0-1834-30D6AAB6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D65203-8B5B-F341-3B68-C1C9B5448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CFBFC-DCED-ED61-5ABF-163F1FBE4F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B1226-DD08-3148-8380-1520BA21CD5D}" type="datetimeFigureOut">
              <a:rPr lang="en-NL" smtClean="0"/>
              <a:t>21/07/2023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D25DE-A541-3F3A-8090-F9962C51A2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8E243-E104-E0C1-FDEB-BF340D3F7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92E6B-67B1-C242-A288-6C6F3857A69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94429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B2AE72-4DA2-6146-D6F0-3667702F8CB7}"/>
              </a:ext>
            </a:extLst>
          </p:cNvPr>
          <p:cNvSpPr txBox="1"/>
          <p:nvPr/>
        </p:nvSpPr>
        <p:spPr>
          <a:xfrm>
            <a:off x="1518492" y="1755705"/>
            <a:ext cx="915501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4000" b="1" dirty="0"/>
              <a:t>A Brief Instruction of The Interactive Map</a:t>
            </a:r>
          </a:p>
          <a:p>
            <a:pPr algn="ctr"/>
            <a:endParaRPr lang="en-NL" sz="4000" b="1" dirty="0"/>
          </a:p>
          <a:p>
            <a:pPr algn="ctr"/>
            <a:r>
              <a:rPr lang="en-NL" sz="2800" b="1" dirty="0"/>
              <a:t>Shuo Chen</a:t>
            </a:r>
          </a:p>
          <a:p>
            <a:pPr algn="ctr"/>
            <a:r>
              <a:rPr lang="en-NL" sz="2800" b="1" dirty="0"/>
              <a:t>20/08/2023</a:t>
            </a:r>
          </a:p>
        </p:txBody>
      </p:sp>
    </p:spTree>
    <p:extLst>
      <p:ext uri="{BB962C8B-B14F-4D97-AF65-F5344CB8AC3E}">
        <p14:creationId xmlns:p14="http://schemas.microsoft.com/office/powerpoint/2010/main" val="3579770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979667BC-FBC1-9CBD-F6E4-32D1844101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77" b="22363"/>
          <a:stretch/>
        </p:blipFill>
        <p:spPr>
          <a:xfrm>
            <a:off x="1905919" y="162112"/>
            <a:ext cx="7028762" cy="66659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5227D2-69CD-DB77-A642-95B7967BFE73}"/>
              </a:ext>
            </a:extLst>
          </p:cNvPr>
          <p:cNvSpPr txBox="1"/>
          <p:nvPr/>
        </p:nvSpPr>
        <p:spPr>
          <a:xfrm>
            <a:off x="8769428" y="833087"/>
            <a:ext cx="3404212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NL" dirty="0"/>
              <a:t>ummary of the places in shown chronicles. No geo-match suggests the geoname IDs are unavailable for the places.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FF3373-D77C-74F0-485C-0681AF9E8810}"/>
              </a:ext>
            </a:extLst>
          </p:cNvPr>
          <p:cNvSpPr txBox="1"/>
          <p:nvPr/>
        </p:nvSpPr>
        <p:spPr>
          <a:xfrm>
            <a:off x="110169" y="750919"/>
            <a:ext cx="1366092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Tick the box to show edges. </a:t>
            </a:r>
            <a:endParaRPr lang="en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11419-7E85-349B-065E-6EE745072A99}"/>
              </a:ext>
            </a:extLst>
          </p:cNvPr>
          <p:cNvSpPr txBox="1"/>
          <p:nvPr/>
        </p:nvSpPr>
        <p:spPr>
          <a:xfrm>
            <a:off x="539827" y="2033416"/>
            <a:ext cx="2535716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Choose the chronicles you’d like to present in the map</a:t>
            </a:r>
            <a:endParaRPr lang="en-N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924B07-26B4-EACC-981A-957705E39F13}"/>
              </a:ext>
            </a:extLst>
          </p:cNvPr>
          <p:cNvSpPr txBox="1"/>
          <p:nvPr/>
        </p:nvSpPr>
        <p:spPr>
          <a:xfrm>
            <a:off x="8763923" y="2528099"/>
            <a:ext cx="2535716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Drag the sidebar to select specific date range</a:t>
            </a:r>
            <a:endParaRPr lang="en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E54D0F-9BF1-137A-989E-1541457298B0}"/>
              </a:ext>
            </a:extLst>
          </p:cNvPr>
          <p:cNvSpPr txBox="1"/>
          <p:nvPr/>
        </p:nvSpPr>
        <p:spPr>
          <a:xfrm>
            <a:off x="5919733" y="2894936"/>
            <a:ext cx="2535716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The colors of the chronicles correspond to the node colors shown in the map below</a:t>
            </a:r>
            <a:endParaRPr lang="en-N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8969CC-AE8E-1EE0-9C5C-4E2B419B8D0F}"/>
              </a:ext>
            </a:extLst>
          </p:cNvPr>
          <p:cNvSpPr txBox="1"/>
          <p:nvPr/>
        </p:nvSpPr>
        <p:spPr>
          <a:xfrm>
            <a:off x="8769428" y="5122052"/>
            <a:ext cx="2535716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the dots on map present the places mentioned in the chronicles</a:t>
            </a:r>
            <a:endParaRPr lang="en-NL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A768882-A56B-F231-C0B1-A3A81EE917DC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7326218" y="5034709"/>
            <a:ext cx="1443210" cy="54900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3AC8956-1A41-DFC5-7369-797B9C695F2A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5093466" y="3071871"/>
            <a:ext cx="826267" cy="42323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E541A5-5567-10CB-35E3-3060709C307F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7612657" y="2578345"/>
            <a:ext cx="1151266" cy="27292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E6A95-504E-B8BA-3CD4-F945821FC066}"/>
              </a:ext>
            </a:extLst>
          </p:cNvPr>
          <p:cNvCxnSpPr>
            <a:cxnSpLocks/>
          </p:cNvCxnSpPr>
          <p:nvPr/>
        </p:nvCxnSpPr>
        <p:spPr>
          <a:xfrm flipH="1">
            <a:off x="1330286" y="1322025"/>
            <a:ext cx="707836" cy="7044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6321331-5680-966E-B749-23E9004346E7}"/>
              </a:ext>
            </a:extLst>
          </p:cNvPr>
          <p:cNvCxnSpPr>
            <a:cxnSpLocks/>
          </p:cNvCxnSpPr>
          <p:nvPr/>
        </p:nvCxnSpPr>
        <p:spPr>
          <a:xfrm flipH="1">
            <a:off x="1330286" y="308473"/>
            <a:ext cx="619701" cy="52461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210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E2A03E-1B9D-3CAE-A895-7EC56B4DF892}"/>
              </a:ext>
            </a:extLst>
          </p:cNvPr>
          <p:cNvSpPr txBox="1"/>
          <p:nvPr/>
        </p:nvSpPr>
        <p:spPr>
          <a:xfrm>
            <a:off x="7203009" y="306992"/>
            <a:ext cx="445283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Z</a:t>
            </a:r>
            <a:r>
              <a:rPr lang="en-NL" sz="1600" dirty="0"/>
              <a:t>oom in or zoom out the map to see the detail or overall view.</a:t>
            </a:r>
          </a:p>
          <a:p>
            <a:endParaRPr lang="en-NL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The node on map present a place mentioned in the chronicle. H</a:t>
            </a:r>
            <a:r>
              <a:rPr lang="en-NL" sz="1600" dirty="0"/>
              <a:t>over the mouse over the node to see the chronicle context which mentions the location. </a:t>
            </a:r>
            <a:br>
              <a:rPr lang="en-NL" sz="1600" dirty="0"/>
            </a:br>
            <a:br>
              <a:rPr lang="en-NL" sz="1600" dirty="0"/>
            </a:br>
            <a:r>
              <a:rPr lang="en-NL" sz="1600" dirty="0"/>
              <a:t>The hover information includes:</a:t>
            </a:r>
            <a:br>
              <a:rPr lang="en-NL" sz="1600" dirty="0"/>
            </a:br>
            <a:r>
              <a:rPr lang="en-NL" sz="1600" dirty="0"/>
              <a:t> - original location name</a:t>
            </a:r>
            <a:br>
              <a:rPr lang="en-NL" sz="1600" dirty="0"/>
            </a:br>
            <a:r>
              <a:rPr lang="en-NL" sz="1600" dirty="0"/>
              <a:t> - matched modern location name  </a:t>
            </a:r>
            <a:br>
              <a:rPr lang="en-NL" sz="1600" dirty="0"/>
            </a:br>
            <a:r>
              <a:rPr lang="en-NL" sz="1600" dirty="0"/>
              <a:t> - the date when the context is written</a:t>
            </a:r>
            <a:br>
              <a:rPr lang="en-NL" sz="1600" dirty="0"/>
            </a:br>
            <a:r>
              <a:rPr lang="en-NL" sz="1600" dirty="0"/>
              <a:t> - the context of this location </a:t>
            </a:r>
          </a:p>
          <a:p>
            <a:endParaRPr lang="en-NL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dirty="0"/>
              <a:t>Different node color indicates different chronicles. In the example on the left, Utrecht is mentioned by 4 different chronicles many times</a:t>
            </a:r>
            <a:r>
              <a:rPr lang="en-US" sz="1600" dirty="0"/>
              <a:t>, resulting repeated locations. In these cases, the repeated locations are </a:t>
            </a:r>
            <a:r>
              <a:rPr lang="en-US" altLang="zh-CN" sz="1600" dirty="0"/>
              <a:t>arranged to surround the actual Utrecht location’s geo-coordinates (latitude and longitude) and form a circle. The nodes on circle is ordered by chronicles, and within the same chronicle, the nodes are sorted by dates. </a:t>
            </a:r>
            <a:endParaRPr lang="en-NL" sz="1600" dirty="0"/>
          </a:p>
        </p:txBody>
      </p:sp>
      <p:pic>
        <p:nvPicPr>
          <p:cNvPr id="7" name="Picture 6" descr="A map with a location on it&#10;&#10;Description automatically generated">
            <a:extLst>
              <a:ext uri="{FF2B5EF4-FFF2-40B4-BE49-F238E27FC236}">
                <a16:creationId xmlns:a16="http://schemas.microsoft.com/office/drawing/2014/main" id="{B3792697-6AE4-1E95-8D60-521BA14D4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8543" y="2363436"/>
            <a:ext cx="4784466" cy="4407911"/>
          </a:xfrm>
          <a:prstGeom prst="rect">
            <a:avLst/>
          </a:prstGeom>
        </p:spPr>
      </p:pic>
      <p:pic>
        <p:nvPicPr>
          <p:cNvPr id="11" name="Picture 10" descr="A map with many points of red and blue dots&#10;&#10;Description automatically generated">
            <a:extLst>
              <a:ext uri="{FF2B5EF4-FFF2-40B4-BE49-F238E27FC236}">
                <a16:creationId xmlns:a16="http://schemas.microsoft.com/office/drawing/2014/main" id="{E64EDC05-5E64-C35B-4C01-72EAFC0AD2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996"/>
          <a:stretch/>
        </p:blipFill>
        <p:spPr>
          <a:xfrm>
            <a:off x="83681" y="99150"/>
            <a:ext cx="3546886" cy="1944477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D631B06B-FB07-64F2-7372-FDA21FAF4F6D}"/>
              </a:ext>
            </a:extLst>
          </p:cNvPr>
          <p:cNvSpPr/>
          <p:nvPr/>
        </p:nvSpPr>
        <p:spPr>
          <a:xfrm>
            <a:off x="2302525" y="947451"/>
            <a:ext cx="683046" cy="727113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679536-2A66-89D1-F4B2-0E5401802A84}"/>
              </a:ext>
            </a:extLst>
          </p:cNvPr>
          <p:cNvCxnSpPr>
            <a:cxnSpLocks/>
          </p:cNvCxnSpPr>
          <p:nvPr/>
        </p:nvCxnSpPr>
        <p:spPr>
          <a:xfrm>
            <a:off x="2776250" y="1652530"/>
            <a:ext cx="429658" cy="1002535"/>
          </a:xfrm>
          <a:prstGeom prst="straightConnector1">
            <a:avLst/>
          </a:prstGeom>
          <a:ln w="190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D8A6005-B330-5094-F1A1-AF147A88C6AB}"/>
              </a:ext>
            </a:extLst>
          </p:cNvPr>
          <p:cNvSpPr txBox="1"/>
          <p:nvPr/>
        </p:nvSpPr>
        <p:spPr>
          <a:xfrm>
            <a:off x="3080427" y="2002340"/>
            <a:ext cx="12381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z</a:t>
            </a:r>
            <a:r>
              <a:rPr lang="en-NL" sz="2000" dirty="0"/>
              <a:t>oom in</a:t>
            </a:r>
          </a:p>
        </p:txBody>
      </p:sp>
    </p:spTree>
    <p:extLst>
      <p:ext uri="{BB962C8B-B14F-4D97-AF65-F5344CB8AC3E}">
        <p14:creationId xmlns:p14="http://schemas.microsoft.com/office/powerpoint/2010/main" val="2105086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A3228898-F134-9C19-47E5-55FD39D70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61" y="659006"/>
            <a:ext cx="5357740" cy="51523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45AB76-F34C-3383-E4A8-143E0B7F5E96}"/>
              </a:ext>
            </a:extLst>
          </p:cNvPr>
          <p:cNvSpPr txBox="1"/>
          <p:nvPr/>
        </p:nvSpPr>
        <p:spPr>
          <a:xfrm>
            <a:off x="5783855" y="2963537"/>
            <a:ext cx="28093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NL" dirty="0"/>
              <a:t>here are larger node indicates where the chronicle is written, assigned by different colors.</a:t>
            </a:r>
          </a:p>
          <a:p>
            <a:endParaRPr lang="en-NL" dirty="0"/>
          </a:p>
          <a:p>
            <a:r>
              <a:rPr lang="en-NL" dirty="0"/>
              <a:t>Once the chronicle is selected at sidebar, the larger node will appear.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C7B6232-959B-487B-0B9D-77A853914A5C}"/>
              </a:ext>
            </a:extLst>
          </p:cNvPr>
          <p:cNvCxnSpPr>
            <a:cxnSpLocks/>
          </p:cNvCxnSpPr>
          <p:nvPr/>
        </p:nvCxnSpPr>
        <p:spPr>
          <a:xfrm flipH="1">
            <a:off x="4748270" y="3161331"/>
            <a:ext cx="1035585" cy="595421"/>
          </a:xfrm>
          <a:prstGeom prst="straightConnector1">
            <a:avLst/>
          </a:prstGeom>
          <a:ln w="190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screenshot of a chat&#10;&#10;Description automatically generated">
            <a:extLst>
              <a:ext uri="{FF2B5EF4-FFF2-40B4-BE49-F238E27FC236}">
                <a16:creationId xmlns:a16="http://schemas.microsoft.com/office/drawing/2014/main" id="{3E261FCA-4C55-1B38-004C-17F5EFBAD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3156" y="4413840"/>
            <a:ext cx="2630277" cy="150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11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map with lines and dots&#10;&#10;Description automatically generated">
            <a:extLst>
              <a:ext uri="{FF2B5EF4-FFF2-40B4-BE49-F238E27FC236}">
                <a16:creationId xmlns:a16="http://schemas.microsoft.com/office/drawing/2014/main" id="{EC03CF56-3F9C-4332-3851-0DDB92A6C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601" y="208792"/>
            <a:ext cx="5103294" cy="4415802"/>
          </a:xfrm>
          <a:prstGeom prst="rect">
            <a:avLst/>
          </a:prstGeom>
        </p:spPr>
      </p:pic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4A24BC40-C3C2-35CA-9B1A-A547F60CF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3" y="130068"/>
            <a:ext cx="5103294" cy="44945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461E8E2-EB0F-5695-D4A0-DC2AECCF1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497" y="2268654"/>
            <a:ext cx="1084305" cy="39035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03FDC6D-FDAE-3EFF-762A-7B0568139EE0}"/>
              </a:ext>
            </a:extLst>
          </p:cNvPr>
          <p:cNvCxnSpPr>
            <a:cxnSpLocks/>
          </p:cNvCxnSpPr>
          <p:nvPr/>
        </p:nvCxnSpPr>
        <p:spPr>
          <a:xfrm>
            <a:off x="5250840" y="2784511"/>
            <a:ext cx="1250880" cy="0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A3EE62A-7659-1C19-86A6-B172FDA896BD}"/>
              </a:ext>
            </a:extLst>
          </p:cNvPr>
          <p:cNvSpPr txBox="1"/>
          <p:nvPr/>
        </p:nvSpPr>
        <p:spPr>
          <a:xfrm>
            <a:off x="1768206" y="4892780"/>
            <a:ext cx="86555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adding edges by ticking the “show edges” box, the nodes from same chronicle will connect to the location where this chronicle is written (the larger node)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there are too many nodes on the map, it will take some time to show the map. 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Play with the map to see the location’s pattern in one chronicle, or the connections among multiple chronicles during a selected date range. 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994544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43745</TotalTime>
  <Words>353</Words>
  <Application>Microsoft Macintosh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Sue Chen</dc:creator>
  <cp:lastModifiedBy>Sue Chen</cp:lastModifiedBy>
  <cp:revision>6</cp:revision>
  <dcterms:created xsi:type="dcterms:W3CDTF">2023-07-21T11:50:41Z</dcterms:created>
  <dcterms:modified xsi:type="dcterms:W3CDTF">2023-08-20T20:55:46Z</dcterms:modified>
</cp:coreProperties>
</file>

<file path=docProps/thumbnail.jpeg>
</file>